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70" r:id="rId3"/>
    <p:sldId id="267" r:id="rId4"/>
    <p:sldId id="260" r:id="rId5"/>
    <p:sldId id="262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лазова Ирина Александровна" initials="ГИА" lastIdx="1" clrIdx="0">
    <p:extLst>
      <p:ext uri="{19B8F6BF-5375-455C-9EA6-DF929625EA0E}">
        <p15:presenceInfo xmlns:p15="http://schemas.microsoft.com/office/powerpoint/2012/main" userId="Глазова Ирина Александ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DCF"/>
    <a:srgbClr val="B7DBA4"/>
    <a:srgbClr val="EFFDED"/>
    <a:srgbClr val="CEE6C1"/>
    <a:srgbClr val="88C86F"/>
    <a:srgbClr val="FFFFFF"/>
    <a:srgbClr val="E1FFEB"/>
    <a:srgbClr val="A0EAD1"/>
    <a:srgbClr val="7EE2C1"/>
    <a:srgbClr val="98E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84"/>
      </p:cViewPr>
      <p:guideLst>
        <p:guide orient="horz" pos="2183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A047A-8E08-4C72-A9C2-2E33E412BA13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86FE9-FD2A-4B70-B629-F52391672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7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86FE9-FD2A-4B70-B629-F523916726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5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7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7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1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64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3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1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4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4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roslesinforg.ru/templates_reporting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5901" y="1373586"/>
            <a:ext cx="7453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9299" y="3380182"/>
            <a:ext cx="759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был установлен ранее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72001" y="3841114"/>
            <a:ext cx="2819967" cy="2904743"/>
            <a:chOff x="4563374" y="3931143"/>
            <a:chExt cx="2819967" cy="2904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99379">
                          <a14:foregroundMark x1="70186" y1="53383" x2="70186" y2="53383"/>
                          <a14:foregroundMark x1="72050" y1="45113" x2="72050" y2="45113"/>
                          <a14:foregroundMark x1="73292" y1="42857" x2="73292" y2="42857"/>
                          <a14:foregroundMark x1="75155" y1="40602" x2="75155" y2="40602"/>
                          <a14:foregroundMark x1="72671" y1="50376" x2="72671" y2="50376"/>
                          <a14:foregroundMark x1="74534" y1="52632" x2="74534" y2="52632"/>
                          <a14:foregroundMark x1="75776" y1="54887" x2="75776" y2="54887"/>
                          <a14:foregroundMark x1="72050" y1="56391" x2="72050" y2="56391"/>
                          <a14:foregroundMark x1="72050" y1="60902" x2="72050" y2="60902"/>
                          <a14:foregroundMark x1="23602" y1="87970" x2="23602" y2="879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3" r="20577" b="756"/>
            <a:stretch/>
          </p:blipFill>
          <p:spPr>
            <a:xfrm>
              <a:off x="4563374" y="3931143"/>
              <a:ext cx="2819967" cy="2904743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5860447" y="6137696"/>
              <a:ext cx="1342610" cy="543463"/>
            </a:xfrm>
            <a:prstGeom prst="roundRect">
              <a:avLst/>
            </a:prstGeom>
            <a:solidFill>
              <a:srgbClr val="00878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01.01.2025</a:t>
              </a:r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101858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49" y="218821"/>
            <a:ext cx="4431671" cy="1190356"/>
          </a:xfrm>
        </p:spPr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Оглавление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685800" y="1548353"/>
            <a:ext cx="5446713" cy="4509548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>
            <a:hlinkClick r:id="rId5" action="ppaction://hlinksldjump"/>
          </p:cNvPr>
          <p:cNvSpPr/>
          <p:nvPr/>
        </p:nvSpPr>
        <p:spPr>
          <a:xfrm>
            <a:off x="1051521" y="1988597"/>
            <a:ext cx="4100782" cy="1476916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ее составляющих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1051521" y="4169701"/>
            <a:ext cx="4100782" cy="1466223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программы для ОИВ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5142328" y="4073509"/>
            <a:ext cx="874955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5152303" y="1901069"/>
            <a:ext cx="855007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26" y="3579641"/>
            <a:ext cx="3372164" cy="3123297"/>
          </a:xfrm>
          <a:prstGeom prst="rect">
            <a:avLst/>
          </a:prstGeom>
        </p:spPr>
      </p:pic>
      <p:sp>
        <p:nvSpPr>
          <p:cNvPr id="14" name="Блок-схема: альтернативный процесс 13">
            <a:hlinkClick r:id="rId5" action="ppaction://hlinksldjump"/>
          </p:cNvPr>
          <p:cNvSpPr/>
          <p:nvPr/>
        </p:nvSpPr>
        <p:spPr>
          <a:xfrm>
            <a:off x="971549" y="6234606"/>
            <a:ext cx="4965762" cy="446687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по кнопке необходимо запустить презентацию по кнопке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F5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08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 rot="10800000">
            <a:off x="4085275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Установка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</a:t>
              </a:r>
              <a:r>
                <a:rPr lang="en-US" sz="3200" spc="300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и ее составляющих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273434" y="1835179"/>
            <a:ext cx="6881192" cy="100834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сайта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 ФОРМ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 скачайте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архив с программой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Архив необходимо разархивировать. Папку 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в корень рабочего диска (например, диска С).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9208" y="0"/>
            <a:ext cx="822792" cy="847725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1829050" y="3161503"/>
            <a:ext cx="3826955" cy="528312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https://roslesinforg.ru/templates_reporting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01931" y="4032332"/>
            <a:ext cx="6881192" cy="90918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корне рабочего диска (например, диска С)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папку 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25-отчетный период на 01.01.2025, 11-это категория земель лесного фонда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417" b="100000" l="62585" r="100000">
                        <a14:backgroundMark x1="42177" y1="71528" x2="41497" y2="84722"/>
                        <a14:backgroundMark x1="41497" y1="84722" x2="80952" y2="84722"/>
                        <a14:backgroundMark x1="80952" y1="84722" x2="79592" y2="69444"/>
                        <a14:backgroundMark x1="79592" y1="68750" x2="42177" y2="70139"/>
                        <a14:backgroundMark x1="42177" y1="70139" x2="42177" y2="75694"/>
                        <a14:backgroundMark x1="29932" y1="47222" x2="21088" y2="36806"/>
                        <a14:backgroundMark x1="21088" y1="36806" x2="17687" y2="38194"/>
                        <a14:backgroundMark x1="17007" y1="38194" x2="9524" y2="31944"/>
                        <a14:backgroundMark x1="10204" y1="35417" x2="4762" y2="54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92" y="5516783"/>
            <a:ext cx="1400370" cy="1371791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6059654" y="5348765"/>
            <a:ext cx="1763618" cy="1727626"/>
            <a:chOff x="6713632" y="5338865"/>
            <a:chExt cx="1763618" cy="1727626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36" name="Блок-схема: знак завершения 35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293776" y="4019213"/>
            <a:ext cx="2832680" cy="935421"/>
            <a:chOff x="7800976" y="4138012"/>
            <a:chExt cx="3892854" cy="992118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7"/>
            <a:srcRect l="25239" t="12715"/>
            <a:stretch/>
          </p:blipFill>
          <p:spPr>
            <a:xfrm>
              <a:off x="7800976" y="4138520"/>
              <a:ext cx="3892854" cy="9916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8" name="Прямоугольник 37"/>
            <p:cNvSpPr/>
            <p:nvPr/>
          </p:nvSpPr>
          <p:spPr>
            <a:xfrm>
              <a:off x="7800976" y="4138012"/>
              <a:ext cx="3892854" cy="31970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/>
          <a:srcRect r="26903"/>
          <a:stretch/>
        </p:blipFill>
        <p:spPr>
          <a:xfrm>
            <a:off x="8293776" y="1821422"/>
            <a:ext cx="2434675" cy="9430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Прямоугольник 38"/>
          <p:cNvSpPr/>
          <p:nvPr/>
        </p:nvSpPr>
        <p:spPr>
          <a:xfrm>
            <a:off x="8282304" y="1801176"/>
            <a:ext cx="2429521" cy="31970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301931" y="5420194"/>
            <a:ext cx="6082162" cy="1069259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СТРОГО СОБЛЮДАТЬ НАЗВАНИЯ ПАПОК. ПРИ ДОБАВЛЕНИИ СТОРОННИХ СИМВОЛОВ, ПОДКАТАЛОГОВ И ЗНАКОВ ПРОГРАММА РАБОТАТЬ НЕ БУДЕТ.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7146750" y="1893620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5647159" y="3076142"/>
            <a:ext cx="485354" cy="778742"/>
          </a:xfrm>
          <a:prstGeom prst="rightArrow">
            <a:avLst>
              <a:gd name="adj1" fmla="val 0"/>
              <a:gd name="adj2" fmla="val 8656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1333960" y="3078023"/>
            <a:ext cx="495090" cy="797844"/>
          </a:xfrm>
          <a:prstGeom prst="rightArrow">
            <a:avLst>
              <a:gd name="adj1" fmla="val 0"/>
              <a:gd name="adj2" fmla="val 8656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7160408" y="405689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9458" y="18716"/>
            <a:ext cx="12200141" cy="6818534"/>
            <a:chOff x="-20858" y="-28379"/>
            <a:chExt cx="12200141" cy="681853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20858" y="-28379"/>
              <a:ext cx="8162925" cy="3238500"/>
            </a:xfrm>
            <a:prstGeom prst="roundRect">
              <a:avLst/>
            </a:prstGeom>
            <a:gradFill flip="none" rotWithShape="1">
              <a:gsLst>
                <a:gs pos="37000">
                  <a:srgbClr val="E1FFEB"/>
                </a:gs>
                <a:gs pos="43000">
                  <a:srgbClr val="F0FAF2"/>
                </a:gs>
                <a:gs pos="0">
                  <a:schemeClr val="accent6">
                    <a:lumMod val="54000"/>
                    <a:lumOff val="46000"/>
                  </a:schemeClr>
                </a:gs>
                <a:gs pos="63000">
                  <a:srgbClr val="FFFF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0800000">
              <a:off x="4016358" y="3551655"/>
              <a:ext cx="8162925" cy="3238500"/>
            </a:xfrm>
            <a:prstGeom prst="roundRect">
              <a:avLst/>
            </a:prstGeom>
            <a:gradFill flip="none" rotWithShape="1">
              <a:gsLst>
                <a:gs pos="14872">
                  <a:srgbClr val="E1FFEB"/>
                </a:gs>
                <a:gs pos="33801">
                  <a:srgbClr val="F0FAF2"/>
                </a:gs>
                <a:gs pos="0">
                  <a:schemeClr val="accent6">
                    <a:lumMod val="54000"/>
                    <a:lumOff val="46000"/>
                  </a:schemeClr>
                </a:gs>
                <a:gs pos="51000">
                  <a:srgbClr val="FFFF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5083453"/>
            <a:ext cx="1644200" cy="1774547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-3" y="10398"/>
            <a:ext cx="9172577" cy="1458901"/>
            <a:chOff x="-1" y="-7861"/>
            <a:chExt cx="6048375" cy="137946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-1" y="-786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Установка программы </a:t>
              </a:r>
              <a:r>
                <a:rPr lang="en-US" sz="3200" spc="3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и ее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составляющих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10203046" y="5276172"/>
            <a:ext cx="1758968" cy="1644946"/>
            <a:chOff x="6713632" y="5338865"/>
            <a:chExt cx="1763618" cy="1727626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17" name="Блок-схема: знак завершения 16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433347" y="1694324"/>
            <a:ext cx="6623727" cy="1101777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папку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25_11» скопируйте ранее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направленный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25_11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получить у ОИВ. Также справочник размещается на сайте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отчетности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4230933" y="4755101"/>
            <a:ext cx="6619291" cy="1381286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ПАПКАМИ УБЕДИТЕСЬ, ЧТО ПУТЬ В АДРЕСНОЙ СТРОКЕ УКАЗАН ПРАВИЛЬНО. ПРИ ДОБАВЛЕНИИ ДОПОЛНИТЕЛЬНЫХ ПОДКАТАЛОГОВ ПРОГРАММА РАБОТАТЬ НЕ БУДЕТ! 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УСТАНОВКЕ ПРОГРАММЫ НА «РАБОЧИЙ СТОЛ» ПРОГРАММА РАБОТАТЬ НЕ БУДЕТ!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7971644" y="1695789"/>
            <a:ext cx="2581142" cy="783722"/>
            <a:chOff x="7846193" y="1688525"/>
            <a:chExt cx="2581142" cy="783722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6"/>
            <a:srcRect l="22007" t="54311" r="11157" b="11348"/>
            <a:stretch/>
          </p:blipFill>
          <p:spPr>
            <a:xfrm>
              <a:off x="7847489" y="1692919"/>
              <a:ext cx="2579846" cy="7793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7846193" y="1688525"/>
              <a:ext cx="2565368" cy="268193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433347" y="3093264"/>
            <a:ext cx="6617309" cy="144443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и лесничеств, которые ведут базы по другим категориям земель в корне рабочего диска (например, диска С) вручную создайте папки: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LesFond25_21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LesFond25_31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леса;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LesFond25_41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LesFond25_51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иные категории земель.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7949266" y="2978656"/>
            <a:ext cx="1881839" cy="1550244"/>
            <a:chOff x="7086510" y="1499411"/>
            <a:chExt cx="2086065" cy="1678047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86510" y="1499411"/>
              <a:ext cx="2086065" cy="16780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6" name="Прямоугольник 25"/>
            <p:cNvSpPr/>
            <p:nvPr/>
          </p:nvSpPr>
          <p:spPr>
            <a:xfrm>
              <a:off x="7749026" y="2303186"/>
              <a:ext cx="1019395" cy="86580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Скругленный прямоугольник 28"/>
          <p:cNvSpPr/>
          <p:nvPr/>
        </p:nvSpPr>
        <p:spPr>
          <a:xfrm>
            <a:off x="443364" y="4755101"/>
            <a:ext cx="3194622" cy="123330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Справочники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NSI25_X1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скопировать с официального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 (ссылку см. слайд №2).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7045488" y="3245620"/>
            <a:ext cx="495090" cy="1071757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7046611" y="1735711"/>
            <a:ext cx="495090" cy="1071757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26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 rot="10800000">
            <a:off x="4085275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и первый запуск для ОИВ и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лесничеств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321206" y="1866460"/>
            <a:ext cx="5271784" cy="108775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программы: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папки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стартаните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программу двойным кликом мыши по файлу «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открывшемся окне выберете 2025 год.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869" y="5556284"/>
            <a:ext cx="225023" cy="207245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6760347" y="1884032"/>
            <a:ext cx="4637656" cy="105260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вкладку «Настройка», «Настройка на Субъект и лесничества». Зафиксируйте субъект. При работе на уровне лесничества выберете обрабатываемое лесничество и зафиксируйте его. 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4346" y="3479972"/>
            <a:ext cx="2915403" cy="2658379"/>
            <a:chOff x="321206" y="3745858"/>
            <a:chExt cx="2915403" cy="256654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1206" y="3756350"/>
              <a:ext cx="2915403" cy="25560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" name="Прямоугольник 30"/>
            <p:cNvSpPr/>
            <p:nvPr/>
          </p:nvSpPr>
          <p:spPr>
            <a:xfrm>
              <a:off x="321641" y="3745858"/>
              <a:ext cx="2914968" cy="21362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042640" y="4300774"/>
            <a:ext cx="3053917" cy="1826299"/>
            <a:chOff x="7042641" y="4427852"/>
            <a:chExt cx="3481752" cy="2069663"/>
          </a:xfrm>
        </p:grpSpPr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42641" y="4427852"/>
              <a:ext cx="3481752" cy="20696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Прямоугольник 20"/>
            <p:cNvSpPr/>
            <p:nvPr/>
          </p:nvSpPr>
          <p:spPr>
            <a:xfrm>
              <a:off x="7117660" y="4980388"/>
              <a:ext cx="1199863" cy="20707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8649" y="5980589"/>
              <a:ext cx="225023" cy="20724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" name="Группа 6"/>
          <p:cNvGrpSpPr/>
          <p:nvPr/>
        </p:nvGrpSpPr>
        <p:grpSpPr>
          <a:xfrm>
            <a:off x="3298631" y="3490465"/>
            <a:ext cx="3475659" cy="2636608"/>
            <a:chOff x="3311628" y="3737232"/>
            <a:chExt cx="3475659" cy="2636608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11628" y="3737232"/>
              <a:ext cx="3475659" cy="263660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9930" y="5534760"/>
              <a:ext cx="180335" cy="16608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2640" y="3471347"/>
            <a:ext cx="4663405" cy="6890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983" y="3745024"/>
            <a:ext cx="225023" cy="207245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99318" y="5411916"/>
            <a:ext cx="1289861" cy="1891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2709552" y="2751676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5400000">
            <a:off x="9126796" y="273214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053" y="3404018"/>
            <a:ext cx="415636" cy="37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198822" y="3404018"/>
            <a:ext cx="415636" cy="37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2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 rot="10800000">
            <a:off x="4052023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и первый запуск для ОИВ и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лесничеств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381128" y="1904684"/>
            <a:ext cx="4280344" cy="107737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уровень обработки указан «по лесничествам» для работы с информацией по землям лесного фонда.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смените  уровень обработки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32513" y="1818880"/>
            <a:ext cx="5275340" cy="1451725"/>
            <a:chOff x="6132513" y="1818880"/>
            <a:chExt cx="5275340" cy="145172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32513" y="1830829"/>
              <a:ext cx="5275340" cy="14397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8654" y="1987936"/>
              <a:ext cx="262357" cy="241629"/>
            </a:xfrm>
            <a:prstGeom prst="rect">
              <a:avLst/>
            </a:prstGeom>
            <a:ln>
              <a:noFill/>
            </a:ln>
          </p:spPr>
        </p:pic>
        <p:sp>
          <p:nvSpPr>
            <p:cNvPr id="31" name="Прямоугольник 30"/>
            <p:cNvSpPr/>
            <p:nvPr/>
          </p:nvSpPr>
          <p:spPr>
            <a:xfrm>
              <a:off x="6132513" y="1818880"/>
              <a:ext cx="2551383" cy="22912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5128" y="3013192"/>
              <a:ext cx="232109" cy="21377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8" name="Скругленный прямоугольник 17"/>
          <p:cNvSpPr/>
          <p:nvPr/>
        </p:nvSpPr>
        <p:spPr>
          <a:xfrm>
            <a:off x="353219" y="5106045"/>
            <a:ext cx="4280344" cy="92674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установки программы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приступайте к вводу информации через вкладку главного меню «Ввод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9"/>
          <a:srcRect t="3854"/>
          <a:stretch/>
        </p:blipFill>
        <p:spPr>
          <a:xfrm>
            <a:off x="6130475" y="4977163"/>
            <a:ext cx="4307487" cy="15001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746" y="4430454"/>
            <a:ext cx="232109" cy="213771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3219" y="3620155"/>
            <a:ext cx="4280344" cy="84807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Раскройте выпадающий список «Уровень обработки информации» кликом мыши по иконке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выделенной красным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132513" y="3440970"/>
            <a:ext cx="2791422" cy="1382943"/>
            <a:chOff x="5323031" y="3874179"/>
            <a:chExt cx="3503553" cy="1439145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23031" y="3874179"/>
              <a:ext cx="3503553" cy="143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571" y="4177365"/>
              <a:ext cx="354189" cy="219663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414" y="5117047"/>
            <a:ext cx="282197" cy="211085"/>
          </a:xfrm>
          <a:prstGeom prst="rect">
            <a:avLst/>
          </a:prstGeom>
          <a:ln>
            <a:noFill/>
          </a:ln>
        </p:spPr>
      </p:pic>
      <p:sp>
        <p:nvSpPr>
          <p:cNvPr id="39" name="Стрелка вправо 38"/>
          <p:cNvSpPr/>
          <p:nvPr/>
        </p:nvSpPr>
        <p:spPr>
          <a:xfrm>
            <a:off x="4659350" y="2006028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4594559" y="3615153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4638444" y="5149725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5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2254</TotalTime>
  <Words>437</Words>
  <Application>Microsoft Office PowerPoint</Application>
  <PresentationFormat>Широкоэкранный</PresentationFormat>
  <Paragraphs>39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Оглавление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программы PPP_LesFond</dc:title>
  <dc:creator>Глазова Ирина Александровна</dc:creator>
  <cp:lastModifiedBy>Калуцких Ирина Александровна</cp:lastModifiedBy>
  <cp:revision>151</cp:revision>
  <dcterms:created xsi:type="dcterms:W3CDTF">2024-09-16T12:10:58Z</dcterms:created>
  <dcterms:modified xsi:type="dcterms:W3CDTF">2024-10-14T07:35:57Z</dcterms:modified>
</cp:coreProperties>
</file>