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9" r:id="rId3"/>
    <p:sldId id="267" r:id="rId4"/>
    <p:sldId id="261" r:id="rId5"/>
    <p:sldId id="268" r:id="rId6"/>
    <p:sldId id="262" r:id="rId7"/>
    <p:sldId id="266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лазова Ирина Александровна" initials="ГИА" lastIdx="1" clrIdx="0">
    <p:extLst>
      <p:ext uri="{19B8F6BF-5375-455C-9EA6-DF929625EA0E}">
        <p15:presenceInfo xmlns:p15="http://schemas.microsoft.com/office/powerpoint/2012/main" userId="Глазова Ирина Александ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DCF"/>
    <a:srgbClr val="B7E034"/>
    <a:srgbClr val="D8EDA9"/>
    <a:srgbClr val="EAF0C6"/>
    <a:srgbClr val="C5D565"/>
    <a:srgbClr val="DDECCA"/>
    <a:srgbClr val="C3F3D0"/>
    <a:srgbClr val="00878A"/>
    <a:srgbClr val="BBEBEB"/>
    <a:srgbClr val="B7D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4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474" y="78"/>
      </p:cViewPr>
      <p:guideLst>
        <p:guide orient="horz" pos="2183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A047A-8E08-4C72-A9C2-2E33E412BA13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86FE9-FD2A-4B70-B629-F52391672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7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86FE9-FD2A-4B70-B629-F523916726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7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7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1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64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3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1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4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4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62B4-88F0-4A4B-8112-12A911829286}" type="datetimeFigureOut">
              <a:rPr lang="ru-RU" smtClean="0"/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hyperlink" Target="https://roslesinforg.ru/templates_reporting/" TargetMode="External"/><Relationship Id="rId9" Type="http://schemas.openxmlformats.org/officeDocument/2006/relationships/image" Target="../media/image8.tm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otchet-rlh@roslesinforg.ru" TargetMode="External"/><Relationship Id="rId3" Type="http://schemas.microsoft.com/office/2007/relationships/hdphoto" Target="../media/hdphoto2.wdp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22.png"/><Relationship Id="rId4" Type="http://schemas.openxmlformats.org/officeDocument/2006/relationships/image" Target="../media/image25.png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microsoft.com/office/2007/relationships/hdphoto" Target="../media/hdphoto8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11" Type="http://schemas.openxmlformats.org/officeDocument/2006/relationships/image" Target="../media/image32.png"/><Relationship Id="rId5" Type="http://schemas.microsoft.com/office/2007/relationships/hdphoto" Target="../media/hdphoto6.wdp"/><Relationship Id="rId10" Type="http://schemas.microsoft.com/office/2007/relationships/hdphoto" Target="../media/hdphoto7.wdp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5901" y="1373586"/>
            <a:ext cx="7453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9299" y="3380182"/>
            <a:ext cx="759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установлен ранее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72001" y="3841114"/>
            <a:ext cx="2819967" cy="2904743"/>
            <a:chOff x="4563374" y="3931143"/>
            <a:chExt cx="2819967" cy="2904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99379">
                          <a14:foregroundMark x1="70186" y1="53383" x2="70186" y2="53383"/>
                          <a14:foregroundMark x1="72050" y1="45113" x2="72050" y2="45113"/>
                          <a14:foregroundMark x1="73292" y1="42857" x2="73292" y2="42857"/>
                          <a14:foregroundMark x1="75155" y1="40602" x2="75155" y2="40602"/>
                          <a14:foregroundMark x1="72671" y1="50376" x2="72671" y2="50376"/>
                          <a14:foregroundMark x1="74534" y1="52632" x2="74534" y2="52632"/>
                          <a14:foregroundMark x1="75776" y1="54887" x2="75776" y2="54887"/>
                          <a14:foregroundMark x1="72050" y1="56391" x2="72050" y2="56391"/>
                          <a14:foregroundMark x1="72050" y1="60902" x2="72050" y2="60902"/>
                          <a14:foregroundMark x1="23602" y1="87970" x2="23602" y2="879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3" r="20577" b="756"/>
            <a:stretch/>
          </p:blipFill>
          <p:spPr>
            <a:xfrm>
              <a:off x="4563374" y="3931143"/>
              <a:ext cx="2819967" cy="2904743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5860447" y="6137696"/>
              <a:ext cx="1342610" cy="543463"/>
            </a:xfrm>
            <a:prstGeom prst="roundRect">
              <a:avLst/>
            </a:prstGeom>
            <a:solidFill>
              <a:srgbClr val="00878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01.01.2025</a:t>
              </a:r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0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101858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49" y="218821"/>
            <a:ext cx="4431671" cy="1190356"/>
          </a:xfrm>
        </p:spPr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Оглавление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685800" y="1548353"/>
            <a:ext cx="5446713" cy="4509548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>
            <a:hlinkClick r:id="rId5" action="ppaction://hlinksldjump"/>
          </p:cNvPr>
          <p:cNvSpPr/>
          <p:nvPr/>
        </p:nvSpPr>
        <p:spPr>
          <a:xfrm>
            <a:off x="1051521" y="1988597"/>
            <a:ext cx="4100782" cy="1476916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ее составляющих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1051521" y="4169701"/>
            <a:ext cx="4100782" cy="1466223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программы для ОИВ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5142328" y="4073509"/>
            <a:ext cx="874955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152303" y="1901069"/>
            <a:ext cx="855007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26" y="3579641"/>
            <a:ext cx="3372164" cy="3123297"/>
          </a:xfrm>
          <a:prstGeom prst="rect">
            <a:avLst/>
          </a:prstGeom>
        </p:spPr>
      </p:pic>
      <p:sp>
        <p:nvSpPr>
          <p:cNvPr id="14" name="Блок-схема: альтернативный процесс 13">
            <a:hlinkClick r:id="rId5" action="ppaction://hlinksldjump"/>
          </p:cNvPr>
          <p:cNvSpPr/>
          <p:nvPr/>
        </p:nvSpPr>
        <p:spPr>
          <a:xfrm>
            <a:off x="971549" y="6234606"/>
            <a:ext cx="4965762" cy="446687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по кнопке необходимо запустить презентацию по кнопке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F5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8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029075" y="3621499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344931" y="1649973"/>
            <a:ext cx="6810375" cy="136230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01.01.2024,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установленную в предыдущем отчетном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периоде в корне рабочего диска (например, диска С), необходимо удалить,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переименовать. В дальнейшем внесение информации будет осуществляться в новой версии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01.01.2025,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необходимо скачать на сайте ФГБУ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 ФОРМ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208" y="0"/>
            <a:ext cx="822792" cy="847725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1876327" y="3215964"/>
            <a:ext cx="4212025" cy="561263"/>
          </a:xfrm>
          <a:prstGeom prst="roundRect">
            <a:avLst/>
          </a:prstGeom>
          <a:solidFill>
            <a:srgbClr val="E8FDCF">
              <a:alpha val="21000"/>
            </a:srgbClr>
          </a:solidFill>
          <a:ln>
            <a:solidFill>
              <a:srgbClr val="EFF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https://roslesinforg.ru/templates_reporting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dirty="0"/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619125" y="5244147"/>
            <a:ext cx="5998182" cy="133688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СТРОГО СОБЛЮДАТЬ НАЗВАНИЯ ПАПОК. ПРИ ДОБАВЛЕНИИ СТОРОННИХ СИМВОЛОВ, ПОДКАТАЛОГОВ И ЗНАКОВ ПРОГРАММА РАБОТАТЬ НЕ БУДЕТ.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УСТАНОВКЕ ПРОГРАММЫ НА «РАБОЧИЙ СТОЛ» ПРОГРАММА РАБОТАТЬ НЕ БУДЕТ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417" b="100000" l="62585" r="100000">
                        <a14:backgroundMark x1="42177" y1="71528" x2="41497" y2="84722"/>
                        <a14:backgroundMark x1="41497" y1="84722" x2="80952" y2="84722"/>
                        <a14:backgroundMark x1="80952" y1="84722" x2="79592" y2="69444"/>
                        <a14:backgroundMark x1="79592" y1="68750" x2="42177" y2="70139"/>
                        <a14:backgroundMark x1="42177" y1="70139" x2="42177" y2="75694"/>
                        <a14:backgroundMark x1="29932" y1="47222" x2="21088" y2="36806"/>
                        <a14:backgroundMark x1="21088" y1="36806" x2="17687" y2="38194"/>
                        <a14:backgroundMark x1="17007" y1="38194" x2="9524" y2="31944"/>
                        <a14:backgroundMark x1="10204" y1="35417" x2="4762" y2="54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92" y="5516783"/>
            <a:ext cx="1400370" cy="1371791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6187577" y="5500999"/>
            <a:ext cx="1506104" cy="1557788"/>
            <a:chOff x="6713632" y="5338865"/>
            <a:chExt cx="1763618" cy="1727626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36" name="Блок-схема: знак завершения 35"/>
            <p:cNvSpPr/>
            <p:nvPr/>
          </p:nvSpPr>
          <p:spPr>
            <a:xfrm>
              <a:off x="7237288" y="6509270"/>
              <a:ext cx="1239962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763000" y="1689641"/>
            <a:ext cx="3086100" cy="948784"/>
            <a:chOff x="7725924" y="1722024"/>
            <a:chExt cx="3306947" cy="944689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8"/>
            <a:srcRect r="7157"/>
            <a:stretch/>
          </p:blipFill>
          <p:spPr>
            <a:xfrm>
              <a:off x="7731508" y="1722024"/>
              <a:ext cx="3301363" cy="9446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9" name="Прямоугольник 38"/>
            <p:cNvSpPr/>
            <p:nvPr/>
          </p:nvSpPr>
          <p:spPr>
            <a:xfrm>
              <a:off x="7725924" y="1729379"/>
              <a:ext cx="3306946" cy="26421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321372" y="3963224"/>
            <a:ext cx="6822155" cy="86934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Архив, скаченный с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разархивируйте. Папку «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скопируйте 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рабочего диска (например, диска С).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770055" y="3614639"/>
            <a:ext cx="2640409" cy="2160177"/>
            <a:chOff x="8283484" y="4005427"/>
            <a:chExt cx="2827148" cy="2575602"/>
          </a:xfrm>
        </p:grpSpPr>
        <p:pic>
          <p:nvPicPr>
            <p:cNvPr id="28" name="Рисунок 27" descr="Вырезка экрана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3"/>
            <a:stretch/>
          </p:blipFill>
          <p:spPr>
            <a:xfrm>
              <a:off x="8283484" y="4005427"/>
              <a:ext cx="2827148" cy="257560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5" name="Прямоугольник 24"/>
            <p:cNvSpPr/>
            <p:nvPr/>
          </p:nvSpPr>
          <p:spPr>
            <a:xfrm>
              <a:off x="8293436" y="4005953"/>
              <a:ext cx="2807245" cy="27379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229" y="-58688"/>
            <a:ext cx="8717771" cy="1394955"/>
          </a:xfrm>
        </p:spPr>
        <p:txBody>
          <a:bodyPr>
            <a:normAutofit/>
          </a:bodyPr>
          <a:lstStyle/>
          <a:p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32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ее </a:t>
            </a:r>
            <a:r>
              <a:rPr lang="ru-RU" sz="32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составляющих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7143527" y="1561488"/>
            <a:ext cx="495090" cy="1451791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7143527" y="3613051"/>
            <a:ext cx="495090" cy="1603676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352021" y="3108942"/>
            <a:ext cx="495090" cy="797844"/>
          </a:xfrm>
          <a:prstGeom prst="rightArrow">
            <a:avLst>
              <a:gd name="adj1" fmla="val 42066"/>
              <a:gd name="adj2" fmla="val 100000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6132513" y="3108942"/>
            <a:ext cx="495090" cy="797844"/>
          </a:xfrm>
          <a:prstGeom prst="rightArrow">
            <a:avLst>
              <a:gd name="adj1" fmla="val 42066"/>
              <a:gd name="adj2" fmla="val 100000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 rot="10800000">
            <a:off x="4088920" y="3734151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0" y="0"/>
            <a:ext cx="9172577" cy="1450588"/>
            <a:chOff x="-1" y="-1"/>
            <a:chExt cx="6048375" cy="137160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354994" y="2040210"/>
            <a:ext cx="7066794" cy="68763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корне рабочего диска (например, диска С)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папку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25-отчетный период на 01.01.2025, 11-это категория земель лесного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229392" y="1870707"/>
            <a:ext cx="2785114" cy="874559"/>
            <a:chOff x="7541181" y="4395032"/>
            <a:chExt cx="3892854" cy="1003489"/>
          </a:xfrm>
        </p:grpSpPr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4"/>
            <a:srcRect l="25239" t="12715"/>
            <a:stretch/>
          </p:blipFill>
          <p:spPr>
            <a:xfrm>
              <a:off x="7541181" y="4406911"/>
              <a:ext cx="3892854" cy="9916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Прямоугольник 21"/>
            <p:cNvSpPr/>
            <p:nvPr/>
          </p:nvSpPr>
          <p:spPr>
            <a:xfrm>
              <a:off x="7541182" y="4395032"/>
              <a:ext cx="3214069" cy="34002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Скругленный прямоугольник 27"/>
          <p:cNvSpPr/>
          <p:nvPr/>
        </p:nvSpPr>
        <p:spPr>
          <a:xfrm>
            <a:off x="354994" y="3766392"/>
            <a:ext cx="7066794" cy="132055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в корне рабочего диска (например, диска С) установлена информация за прошлый отчетный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период. Папка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LesFond24_11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должна содержать базу за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прошлый отчетный период по лесничествам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*, свод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9999 (только для ОИВ),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NSI24_11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из четырех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цифр.</a:t>
            </a:r>
          </a:p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54994" y="2845913"/>
            <a:ext cx="7066794" cy="77995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папку 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25_11» скопируйте ранее направленный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25_11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получить у ОИВ. Также справочник размещается на сайте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8229392" y="4117607"/>
            <a:ext cx="2426624" cy="2705266"/>
            <a:chOff x="8132108" y="3876689"/>
            <a:chExt cx="2426624" cy="2705266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8138557" y="5283919"/>
              <a:ext cx="2420175" cy="1298036"/>
              <a:chOff x="8407641" y="2039880"/>
              <a:chExt cx="2693551" cy="1283516"/>
            </a:xfrm>
          </p:grpSpPr>
          <p:pic>
            <p:nvPicPr>
              <p:cNvPr id="30" name="Рисунок 29"/>
              <p:cNvPicPr>
                <a:picLocks noChangeAspect="1"/>
              </p:cNvPicPr>
              <p:nvPr/>
            </p:nvPicPr>
            <p:blipFill rotWithShape="1">
              <a:blip r:embed="rId5"/>
              <a:srcRect l="3593" r="11994" b="9968"/>
              <a:stretch/>
            </p:blipFill>
            <p:spPr>
              <a:xfrm>
                <a:off x="8407641" y="2039880"/>
                <a:ext cx="2693551" cy="12835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1" name="Прямоугольник 30"/>
              <p:cNvSpPr/>
              <p:nvPr/>
            </p:nvSpPr>
            <p:spPr>
              <a:xfrm>
                <a:off x="8733486" y="2644005"/>
                <a:ext cx="903435" cy="628083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2" name="Группа 31"/>
            <p:cNvGrpSpPr/>
            <p:nvPr/>
          </p:nvGrpSpPr>
          <p:grpSpPr>
            <a:xfrm>
              <a:off x="8132108" y="3876689"/>
              <a:ext cx="2299483" cy="1100753"/>
              <a:chOff x="8132108" y="3515169"/>
              <a:chExt cx="3290182" cy="1332875"/>
            </a:xfrm>
          </p:grpSpPr>
          <p:pic>
            <p:nvPicPr>
              <p:cNvPr id="33" name="Рисунок 3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32108" y="3515169"/>
                <a:ext cx="3290182" cy="1332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4" name="Прямоугольник 33"/>
              <p:cNvSpPr/>
              <p:nvPr/>
            </p:nvSpPr>
            <p:spPr>
              <a:xfrm>
                <a:off x="9169505" y="4380505"/>
                <a:ext cx="1610442" cy="443463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40" name="Прямая со стрелкой 39"/>
            <p:cNvCxnSpPr/>
            <p:nvPr/>
          </p:nvCxnSpPr>
          <p:spPr>
            <a:xfrm flipH="1">
              <a:off x="9410978" y="4974811"/>
              <a:ext cx="736" cy="336426"/>
            </a:xfrm>
            <a:prstGeom prst="straightConnector1">
              <a:avLst/>
            </a:prstGeom>
            <a:ln w="38100">
              <a:solidFill>
                <a:srgbClr val="B7DBA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Группа 1"/>
          <p:cNvGrpSpPr/>
          <p:nvPr/>
        </p:nvGrpSpPr>
        <p:grpSpPr>
          <a:xfrm>
            <a:off x="354994" y="5325859"/>
            <a:ext cx="6503006" cy="1614861"/>
            <a:chOff x="354994" y="5389104"/>
            <a:chExt cx="6480693" cy="1646735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5262059" y="5389104"/>
              <a:ext cx="1573628" cy="1646735"/>
              <a:chOff x="6713632" y="5338865"/>
              <a:chExt cx="1763618" cy="1727626"/>
            </a:xfrm>
          </p:grpSpPr>
          <p:pic>
            <p:nvPicPr>
              <p:cNvPr id="44" name="Рисунок 43"/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>
                            <a14:foregroundMark x1="43537" y1="70833" x2="42857" y2="77778"/>
                            <a14:foregroundMark x1="44898" y1="70833" x2="68707" y2="70139"/>
                            <a14:foregroundMark x1="68707" y1="70139" x2="82313" y2="70833"/>
                            <a14:foregroundMark x1="42177" y1="71528" x2="41497" y2="82639"/>
                            <a14:foregroundMark x1="41497" y1="81944" x2="82993" y2="84722"/>
                            <a14:foregroundMark x1="80272" y1="80556" x2="78912" y2="73611"/>
                            <a14:foregroundMark x1="76871" y1="74306" x2="55782" y2="75694"/>
                            <a14:foregroundMark x1="64626" y1="72222" x2="54422" y2="72917"/>
                            <a14:foregroundMark x1="53741" y1="70139" x2="48299" y2="73611"/>
                            <a14:foregroundMark x1="48299" y1="72222" x2="44218" y2="77083"/>
                            <a14:foregroundMark x1="44218" y1="72222" x2="43537" y2="75694"/>
                            <a14:foregroundMark x1="43537" y1="70139" x2="42177" y2="75000"/>
                            <a14:foregroundMark x1="41497" y1="59028" x2="41497" y2="59028"/>
                            <a14:foregroundMark x1="25850" y1="47917" x2="25850" y2="44444"/>
                            <a14:foregroundMark x1="20408" y1="45833" x2="20408" y2="45833"/>
                            <a14:foregroundMark x1="34694" y1="62500" x2="34694" y2="62500"/>
                            <a14:foregroundMark x1="42177" y1="44444" x2="42177" y2="44444"/>
                            <a14:foregroundMark x1="57143" y1="43750" x2="57143" y2="4375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3632" y="5338865"/>
                <a:ext cx="1763618" cy="1727626"/>
              </a:xfrm>
              <a:prstGeom prst="rect">
                <a:avLst/>
              </a:prstGeom>
            </p:spPr>
          </p:pic>
          <p:sp>
            <p:nvSpPr>
              <p:cNvPr id="45" name="Блок-схема: знак завершения 44"/>
              <p:cNvSpPr/>
              <p:nvPr/>
            </p:nvSpPr>
            <p:spPr>
              <a:xfrm>
                <a:off x="7237288" y="6509270"/>
                <a:ext cx="1142633" cy="300925"/>
              </a:xfrm>
              <a:prstGeom prst="flowChartTermina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Важно!</a:t>
                </a:r>
                <a:endPara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6" name="Блок-схема: знак завершения 45"/>
            <p:cNvSpPr/>
            <p:nvPr/>
          </p:nvSpPr>
          <p:spPr>
            <a:xfrm>
              <a:off x="354994" y="5389104"/>
              <a:ext cx="5338883" cy="1302592"/>
            </a:xfrm>
            <a:prstGeom prst="flowChartTermina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C000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РАБОТЕ С ПАПКАМИ УБЕДИТЕСЬ, ЧТО ПУТЬ В АДРЕСНОЙ СТРОКЕ И НАЗВАНИЯ ПАПОК УКАЗАНЫ ПРАВИЛЬНО. ПРИ ДОБАВЛЕНИИ ДОПОЛНИТЕЛЬНЫХ ПОДКАТАЛОГОВ И ИЗМЕНЕНИИ ИМЕН ПАПОК ПРОГРАММА РАБОТАТЬ НЕ БУДЕТ! 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239447" y="2938457"/>
            <a:ext cx="2801774" cy="884335"/>
            <a:chOff x="9030704" y="2845913"/>
            <a:chExt cx="2801774" cy="884335"/>
          </a:xfrm>
        </p:grpSpPr>
        <p:pic>
          <p:nvPicPr>
            <p:cNvPr id="36" name="Рисунок 35"/>
            <p:cNvPicPr>
              <a:picLocks noChangeAspect="1"/>
            </p:cNvPicPr>
            <p:nvPr/>
          </p:nvPicPr>
          <p:blipFill rotWithShape="1">
            <a:blip r:embed="rId9"/>
            <a:srcRect l="22531" t="53880" r="13045" b="11092"/>
            <a:stretch/>
          </p:blipFill>
          <p:spPr>
            <a:xfrm>
              <a:off x="9030704" y="2845913"/>
              <a:ext cx="2801774" cy="8843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1" name="Прямоугольник 40"/>
            <p:cNvSpPr/>
            <p:nvPr/>
          </p:nvSpPr>
          <p:spPr>
            <a:xfrm>
              <a:off x="9591874" y="3470342"/>
              <a:ext cx="966858" cy="25627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168" y="-72165"/>
            <a:ext cx="8913736" cy="1325563"/>
          </a:xfrm>
        </p:spPr>
        <p:txBody>
          <a:bodyPr>
            <a:normAutofit/>
          </a:bodyPr>
          <a:lstStyle/>
          <a:p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</a:t>
            </a:r>
            <a:r>
              <a:rPr lang="ru-RU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36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ее составляющих</a:t>
            </a:r>
          </a:p>
        </p:txBody>
      </p:sp>
      <p:sp>
        <p:nvSpPr>
          <p:cNvPr id="42" name="Стрелка вправо 41"/>
          <p:cNvSpPr/>
          <p:nvPr/>
        </p:nvSpPr>
        <p:spPr>
          <a:xfrm>
            <a:off x="7419122" y="2040210"/>
            <a:ext cx="495090" cy="665179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>
            <a:off x="7408638" y="2845914"/>
            <a:ext cx="495090" cy="767248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>
            <a:off x="7419122" y="3934849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3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0616993" y="5369045"/>
            <a:ext cx="1679821" cy="1687189"/>
            <a:chOff x="6713632" y="5338865"/>
            <a:chExt cx="1763618" cy="1727626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16" name="Блок-схема: знак завершения 15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2" y="5083453"/>
            <a:ext cx="1644200" cy="177454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344208" y="1624184"/>
            <a:ext cx="6617309" cy="148736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и лесничеств, которые ведут базы по другим категориям земель в корне рабочего диска (например, диска С) вручную создайте папки: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LesFond25_21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LesFond25_31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леса;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LesFond25_41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LesFond25_51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иные категории земель.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4208" y="3254911"/>
            <a:ext cx="6617309" cy="212290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наличие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папок предыдущего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отчетного периода  и их содержимого: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_21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NSI24_21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_31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NSI24_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_41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NSI24_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_51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категории земель.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NSI24_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8324598" y="1644620"/>
            <a:ext cx="1881839" cy="1550244"/>
            <a:chOff x="7086510" y="1499411"/>
            <a:chExt cx="2086065" cy="167804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86510" y="1499411"/>
              <a:ext cx="2086065" cy="16780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7708349" y="2322715"/>
              <a:ext cx="1045457" cy="76455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8324598" y="3597304"/>
            <a:ext cx="1879143" cy="1734879"/>
            <a:chOff x="9368287" y="3536043"/>
            <a:chExt cx="2078606" cy="1876425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68287" y="3536043"/>
              <a:ext cx="2078606" cy="18764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10062451" y="4610866"/>
              <a:ext cx="1043796" cy="79431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Блок-схема: знак завершения 12"/>
          <p:cNvSpPr/>
          <p:nvPr/>
        </p:nvSpPr>
        <p:spPr>
          <a:xfrm>
            <a:off x="4204199" y="5553812"/>
            <a:ext cx="6831601" cy="1128193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лесничествах  по прочим категориям земель произошли изменения в названии, изменилась площадь, какая-либо опечатка, то необходимо сообщить об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этом в 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ФГБУ «</a:t>
            </a:r>
            <a:r>
              <a:rPr lang="ru-RU" sz="1400" dirty="0" err="1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 На адрес электронной почты: </a:t>
            </a:r>
            <a:endParaRPr lang="en-US" sz="1400" dirty="0" smtClean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otchet-rlh@roslesinforg.ru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вышлите данные, соответствующие приказу, для актуализации данных. 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4395" y="5521182"/>
            <a:ext cx="3639710" cy="116082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Справочники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NSI25_X1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скопировать с официального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 (ссылку см. слайд №2).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93" y="-80971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32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ее составляющих</a:t>
            </a:r>
            <a:endParaRPr lang="ru-RU" sz="3200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6809446" y="1662441"/>
            <a:ext cx="810554" cy="1381115"/>
          </a:xfrm>
          <a:prstGeom prst="rightArrow">
            <a:avLst>
              <a:gd name="adj1" fmla="val 50996"/>
              <a:gd name="adj2" fmla="val 63375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6876322" y="3625806"/>
            <a:ext cx="719549" cy="1381115"/>
          </a:xfrm>
          <a:prstGeom prst="rightArrow">
            <a:avLst>
              <a:gd name="adj1" fmla="val 50996"/>
              <a:gd name="adj2" fmla="val 63375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48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382" y="3622015"/>
            <a:ext cx="3140372" cy="25751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07" y="5637988"/>
            <a:ext cx="225023" cy="2072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программы для 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430566" y="1799427"/>
            <a:ext cx="5132062" cy="117483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программы: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папки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стартаните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программу двойным кликом мыши по файлу «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открывшемся окне выберете 2024 год.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56612" y="1799415"/>
            <a:ext cx="4610745" cy="117484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вкладку «Настройка», «Настройка на Субъект и лесничества». Зафиксируйте субъект.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работе на уровне лесничества выберете обрабатываемое лесничество и зафиксируйте его.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6612" y="4458587"/>
            <a:ext cx="3355840" cy="199481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78095" y="3622015"/>
            <a:ext cx="2927286" cy="2564980"/>
            <a:chOff x="261711" y="3548950"/>
            <a:chExt cx="2927286" cy="256498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1711" y="3557878"/>
              <a:ext cx="2915403" cy="25560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4159" y="5352373"/>
              <a:ext cx="225023" cy="207245"/>
            </a:xfrm>
            <a:prstGeom prst="rect">
              <a:avLst/>
            </a:prstGeom>
          </p:spPr>
        </p:pic>
        <p:sp>
          <p:nvSpPr>
            <p:cNvPr id="31" name="Прямоугольник 30"/>
            <p:cNvSpPr/>
            <p:nvPr/>
          </p:nvSpPr>
          <p:spPr>
            <a:xfrm>
              <a:off x="261712" y="3548950"/>
              <a:ext cx="2927285" cy="23339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7091744" y="4824806"/>
            <a:ext cx="1008459" cy="17020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953" y="5944735"/>
            <a:ext cx="225023" cy="207245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9"/>
          <a:srcRect l="-176" t="8204" r="10949"/>
          <a:stretch/>
        </p:blipFill>
        <p:spPr>
          <a:xfrm>
            <a:off x="6856612" y="3622015"/>
            <a:ext cx="4383682" cy="4815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8823" y="3878326"/>
            <a:ext cx="225023" cy="207245"/>
          </a:xfrm>
          <a:prstGeom prst="rect">
            <a:avLst/>
          </a:prstGeom>
        </p:spPr>
      </p:pic>
      <p:sp>
        <p:nvSpPr>
          <p:cNvPr id="26" name="Стрелка вправо 25"/>
          <p:cNvSpPr/>
          <p:nvPr/>
        </p:nvSpPr>
        <p:spPr>
          <a:xfrm rot="5400000">
            <a:off x="2636131" y="2529238"/>
            <a:ext cx="427175" cy="1317221"/>
          </a:xfrm>
          <a:prstGeom prst="rightArrow">
            <a:avLst>
              <a:gd name="adj1" fmla="val 36734"/>
              <a:gd name="adj2" fmla="val 8227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5400000">
            <a:off x="9101713" y="2529239"/>
            <a:ext cx="427175" cy="1317221"/>
          </a:xfrm>
          <a:prstGeom prst="rightArrow">
            <a:avLst>
              <a:gd name="adj1" fmla="val 36734"/>
              <a:gd name="adj2" fmla="val 8227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786" y="1883203"/>
            <a:ext cx="5147975" cy="13648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374953" y="1880379"/>
            <a:ext cx="5345359" cy="119147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уровень обработки указан «по лесничествам» для работы с информацией по землям лесного фонда. При необходимости смените  уровень обработки.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4706" y="2977276"/>
            <a:ext cx="232109" cy="21377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762" y="2003376"/>
            <a:ext cx="262357" cy="241629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416368" y="1896563"/>
            <a:ext cx="2501111" cy="2136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91459" y="5031904"/>
            <a:ext cx="4388659" cy="94558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«Перезапись информации из Базы данных в область корректировки – по лесничествам».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9"/>
          <a:srcRect t="2583" b="-1"/>
          <a:stretch/>
        </p:blipFill>
        <p:spPr>
          <a:xfrm>
            <a:off x="5720312" y="5228920"/>
            <a:ext cx="5736968" cy="8106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1670" y="5542426"/>
            <a:ext cx="262357" cy="241629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433350" y="3500456"/>
            <a:ext cx="8901150" cy="1458247"/>
            <a:chOff x="319049" y="3832510"/>
            <a:chExt cx="9074382" cy="1439145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19049" y="3995399"/>
              <a:ext cx="4388659" cy="848071"/>
            </a:xfrm>
            <a:prstGeom prst="roundRect">
              <a:avLst/>
            </a:prstGeom>
            <a:solidFill>
              <a:srgbClr val="E8FD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Раскройте выпадающий список «Уровень обработки информации» кликом мыши по иконке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выделенной красным.</a:t>
              </a:r>
            </a:p>
            <a:p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6354045" y="3832510"/>
              <a:ext cx="3039386" cy="1439145"/>
              <a:chOff x="5285647" y="3716997"/>
              <a:chExt cx="3039386" cy="1439145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5285647" y="3716997"/>
                <a:ext cx="3039386" cy="1439145"/>
                <a:chOff x="5279401" y="3874179"/>
                <a:chExt cx="3547184" cy="1439145"/>
              </a:xfrm>
            </p:grpSpPr>
            <p:pic>
              <p:nvPicPr>
                <p:cNvPr id="2" name="Рисунок 1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279401" y="3874179"/>
                  <a:ext cx="3547184" cy="143914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1" name="Рисунок 20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0712" y="4166382"/>
                  <a:ext cx="262357" cy="241629"/>
                </a:xfrm>
                <a:prstGeom prst="rect">
                  <a:avLst/>
                </a:prstGeom>
              </p:spPr>
            </p:pic>
          </p:grpSp>
          <p:sp>
            <p:nvSpPr>
              <p:cNvPr id="20" name="Прямоугольник 19"/>
              <p:cNvSpPr/>
              <p:nvPr/>
            </p:nvSpPr>
            <p:spPr>
              <a:xfrm>
                <a:off x="7884971" y="4020479"/>
                <a:ext cx="241111" cy="25929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9" name="Стрелка вправо 28"/>
          <p:cNvSpPr/>
          <p:nvPr/>
        </p:nvSpPr>
        <p:spPr>
          <a:xfrm>
            <a:off x="5720312" y="2013362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4774658" y="5057479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4735294" y="367572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45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 rot="10800000">
            <a:off x="4079396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6628" y="-83485"/>
            <a:ext cx="9144000" cy="1099629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8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Перезапись информации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626" y="-2960"/>
            <a:ext cx="9172577" cy="1450588"/>
            <a:chOff x="-1" y="-1"/>
            <a:chExt cx="6048375" cy="13716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82536" y="1671931"/>
            <a:ext cx="5557547" cy="1986570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Перезапись информации необходима для внесения изменений за текущий отчетный  период на основании данных предыдущего отчетного периода. Перезапись выполняется лесничеством или ОИВ, работающим с информацией на уровне лесничества. После завершения перезаписи выйдете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главное меню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лесничестве проведено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лесоустройство, то перезапись не требуется. Выполните первоначальный ввод информации, стартовав программу 2025 г.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737901" y="3937094"/>
            <a:ext cx="4205574" cy="2692306"/>
            <a:chOff x="5820509" y="1989386"/>
            <a:chExt cx="5615742" cy="399817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0509" y="1989386"/>
              <a:ext cx="5615742" cy="3998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7809" y="2997229"/>
              <a:ext cx="262357" cy="241629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7473" y="2755600"/>
              <a:ext cx="262357" cy="241629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67745" y="5324554"/>
              <a:ext cx="262357" cy="241629"/>
            </a:xfrm>
            <a:prstGeom prst="rect">
              <a:avLst/>
            </a:prstGeom>
          </p:spPr>
        </p:pic>
      </p:grpSp>
      <p:sp>
        <p:nvSpPr>
          <p:cNvPr id="22" name="Скругленный прямоугольник 21"/>
          <p:cNvSpPr/>
          <p:nvPr/>
        </p:nvSpPr>
        <p:spPr>
          <a:xfrm>
            <a:off x="6406255" y="1670337"/>
            <a:ext cx="5452370" cy="94769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перезаписи информации необходимо завершить работу в 2024 году. Для этого в главном меню выберете вкладку «Ввод», далее «Завершение работы». Программа полностью закроется.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6255" y="3236795"/>
            <a:ext cx="5052479" cy="1661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513" y="4485952"/>
            <a:ext cx="239355" cy="198117"/>
          </a:xfrm>
          <a:prstGeom prst="rect">
            <a:avLst/>
          </a:prstGeom>
        </p:spPr>
      </p:pic>
      <p:sp>
        <p:nvSpPr>
          <p:cNvPr id="30" name="Блок-схема: знак завершения 29"/>
          <p:cNvSpPr/>
          <p:nvPr/>
        </p:nvSpPr>
        <p:spPr>
          <a:xfrm>
            <a:off x="6407024" y="5291621"/>
            <a:ext cx="3771456" cy="1069259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НАЧИНАЙТЕ ВВОД ИНФОРМАЦИИ В 2024 ГОДУ. ИНФОРМАЦИЯ ЗА ПРЕДЫДУЩИЙ ОТЧЕТНЫЙ ПЕРИОД БУДЕТ ЗАТЕРТА!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9735438" y="5319129"/>
            <a:ext cx="1763618" cy="1727626"/>
            <a:chOff x="6424400" y="5258331"/>
            <a:chExt cx="1763618" cy="1727626"/>
          </a:xfrm>
        </p:grpSpPr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4400" y="5258331"/>
              <a:ext cx="1763618" cy="1727626"/>
            </a:xfrm>
            <a:prstGeom prst="rect">
              <a:avLst/>
            </a:prstGeom>
          </p:spPr>
        </p:pic>
        <p:sp>
          <p:nvSpPr>
            <p:cNvPr id="33" name="Блок-схема: знак завершения 32"/>
            <p:cNvSpPr/>
            <p:nvPr/>
          </p:nvSpPr>
          <p:spPr>
            <a:xfrm>
              <a:off x="7045385" y="6429996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Стрелка вправо 28"/>
          <p:cNvSpPr/>
          <p:nvPr/>
        </p:nvSpPr>
        <p:spPr>
          <a:xfrm rot="5400000">
            <a:off x="8916217" y="2384915"/>
            <a:ext cx="432443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2697846" y="3322288"/>
            <a:ext cx="213522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8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624" y="4468483"/>
            <a:ext cx="2191109" cy="23895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65882"/>
            <a:ext cx="10515600" cy="109775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11994" t="27632" r="25375" b="29006"/>
          <a:stretch/>
        </p:blipFill>
        <p:spPr>
          <a:xfrm>
            <a:off x="6886230" y="1779522"/>
            <a:ext cx="2262536" cy="6418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567" y="1761208"/>
            <a:ext cx="324249" cy="298632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312448" y="1734482"/>
            <a:ext cx="5067707" cy="874297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выполните повторный запуск программы «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выбрав 2025 год.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2448" y="2699985"/>
            <a:ext cx="5067707" cy="292106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пункт «НСИ», далее «Основные справочники пакета» и проверьте их актуальность. Если справочник лесничеств и муниципальных образований не соответствует действительности по состоянию на 01.01.2025, необходимо прислать актуальный файл «Сведения о площадях». На основании него будет актуализирован справочник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направлен ответным письмом.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переходим к вводу информации на 01.01.2025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393" y="4117951"/>
            <a:ext cx="4831661" cy="150309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8" name="Группа 27"/>
          <p:cNvGrpSpPr/>
          <p:nvPr/>
        </p:nvGrpSpPr>
        <p:grpSpPr>
          <a:xfrm>
            <a:off x="6120393" y="3310483"/>
            <a:ext cx="2260989" cy="777085"/>
            <a:chOff x="6386967" y="3322805"/>
            <a:chExt cx="2657475" cy="904875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6386967" y="3322805"/>
              <a:ext cx="2657475" cy="904875"/>
              <a:chOff x="4767262" y="2976562"/>
              <a:chExt cx="2657475" cy="904875"/>
            </a:xfrm>
          </p:grpSpPr>
          <p:pic>
            <p:nvPicPr>
              <p:cNvPr id="26" name="Рисунок 2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67262" y="2976562"/>
                <a:ext cx="2657475" cy="904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5" name="Рисунок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2689" b="99616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1724" y="3292680"/>
                <a:ext cx="271073" cy="249657"/>
              </a:xfrm>
              <a:prstGeom prst="rect">
                <a:avLst/>
              </a:prstGeom>
            </p:spPr>
          </p:pic>
        </p:grp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5312" y="3421550"/>
              <a:ext cx="282855" cy="260508"/>
            </a:xfrm>
            <a:prstGeom prst="rect">
              <a:avLst/>
            </a:prstGeom>
          </p:spPr>
        </p:pic>
      </p:grpSp>
      <p:sp>
        <p:nvSpPr>
          <p:cNvPr id="29" name="Скругленный прямоугольник 28"/>
          <p:cNvSpPr/>
          <p:nvPr/>
        </p:nvSpPr>
        <p:spPr>
          <a:xfrm>
            <a:off x="2191108" y="5833134"/>
            <a:ext cx="8054333" cy="75446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электронной почты ФГБУ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актуализации справочных данных:</a:t>
            </a:r>
          </a:p>
          <a:p>
            <a:pPr algn="ctr"/>
            <a:r>
              <a:rPr lang="en-US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tchet-rlh@roslesinforg.ru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5377796" y="1734482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5384771" y="3341986"/>
            <a:ext cx="495090" cy="1506971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2609</TotalTime>
  <Words>926</Words>
  <Application>Microsoft Office PowerPoint</Application>
  <PresentationFormat>Широкоэкранный</PresentationFormat>
  <Paragraphs>67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Оглавление</vt:lpstr>
      <vt:lpstr>Установка программы PPP_LesFond и ее составляющих</vt:lpstr>
      <vt:lpstr>Установка программы PPP_LesFond ее составляющих</vt:lpstr>
      <vt:lpstr>Установка программы PPP_LesFond ее составляющих</vt:lpstr>
      <vt:lpstr>Презентация PowerPoint</vt:lpstr>
      <vt:lpstr>Презентация PowerPoint</vt:lpstr>
      <vt:lpstr>ШАГ 8 Перезапись информации  </vt:lpstr>
      <vt:lpstr>ШАГ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программы PPP_LesFond</dc:title>
  <dc:creator>Глазова Ирина Александровна</dc:creator>
  <cp:lastModifiedBy>Калуцких Ирина Александровна</cp:lastModifiedBy>
  <cp:revision>208</cp:revision>
  <dcterms:created xsi:type="dcterms:W3CDTF">2024-09-16T12:10:58Z</dcterms:created>
  <dcterms:modified xsi:type="dcterms:W3CDTF">2024-10-14T06:43:02Z</dcterms:modified>
</cp:coreProperties>
</file>